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sldIdLst>
    <p:sldId id="256" r:id="rId2"/>
    <p:sldId id="262" r:id="rId3"/>
    <p:sldId id="263" r:id="rId4"/>
    <p:sldId id="259" r:id="rId5"/>
    <p:sldId id="284" r:id="rId6"/>
    <p:sldId id="275" r:id="rId7"/>
    <p:sldId id="272" r:id="rId8"/>
    <p:sldId id="274" r:id="rId9"/>
    <p:sldId id="286" r:id="rId10"/>
    <p:sldId id="267" r:id="rId11"/>
    <p:sldId id="280" r:id="rId12"/>
    <p:sldId id="268" r:id="rId13"/>
    <p:sldId id="273" r:id="rId14"/>
    <p:sldId id="270" r:id="rId15"/>
    <p:sldId id="282" r:id="rId16"/>
    <p:sldId id="276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A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1553" autoAdjust="0"/>
  </p:normalViewPr>
  <p:slideViewPr>
    <p:cSldViewPr>
      <p:cViewPr varScale="1">
        <p:scale>
          <a:sx n="63" d="100"/>
          <a:sy n="63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32B9-7895-4A71-9E87-0019F954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44BC-9AD6-429A-A53B-E1FE47BE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5E5D-0D05-47A4-B527-D7DD9362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2F2F-F03A-4F48-A6DA-A541B4D9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DCA-FD0C-4730-B945-A6E4DDE0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19B6-A418-432E-B6FC-0BF2D9C5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FC50-AA7D-4143-9683-683CC15E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DBBF-00D4-49C7-B118-1BE655A6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A242-FC6E-4AEE-ADB3-CEC9DA22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47C1-333D-49B5-A009-FFD0E2E5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7C72-966B-4D2B-9A34-3CBC55029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D2D2A-A4C9-4123-A2AB-1CA68D68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images.inmagine.com/img/bananastock/bs123/fvl003.jpg&amp;imgrefurl=http://www.inmagine.com/bs123/fvl003-photo&amp;usg=__hkttwhbV5cTK3Lv07Bj9A0xaj88=&amp;h=260&amp;w=400&amp;sz=25&amp;hl=en&amp;start=9&amp;um=1&amp;tbnid=SzOFiz95MefBJM:&amp;tbnh=81&amp;tbnw=124&amp;prev=/images?q=children+parents+reading&amp;um=1&amp;hl=e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86200"/>
            <a:ext cx="101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600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290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-533400" y="609600"/>
            <a:ext cx="10148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How to Strengthen 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Children’s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Reading Comprehension Skills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 by Reading Aloud to Them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048000" y="3124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Tips for </a:t>
            </a:r>
            <a:r>
              <a:rPr lang="en-US" dirty="0">
                <a:solidFill>
                  <a:srgbClr val="FF0000"/>
                </a:solidFill>
              </a:rPr>
              <a:t>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Think Aloud As You Read </a:t>
            </a:r>
            <a:r>
              <a:rPr lang="en-US" smtClean="0">
                <a:solidFill>
                  <a:srgbClr val="FF0000"/>
                </a:solidFill>
              </a:rPr>
              <a:t>Fiction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Talk about what the words are making you picture in your mind.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Talk about what the words are making you feel.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Tell your child when you’re surprised, confused, wondering something, predicting something will happen…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Encourage your child to share his thinking with you.</a:t>
            </a:r>
          </a:p>
        </p:txBody>
      </p:sp>
      <p:pic>
        <p:nvPicPr>
          <p:cNvPr id="24583" name="Picture 7" descr="http://t1.gstatic.com/images?q=tbn:ANd9GcSFrtl0lh-2wPZw0pDc1A3ZhB1Z0FHn8Ur4uB7_C_B-SVqU9B9F:www.faculty.virginia.edu/childstudycenter/images/parent%2520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257800"/>
            <a:ext cx="1628775" cy="122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Teach your child to think critically: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Could this story be true?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Do you like this character?  Why/ why not?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Does the character have a problem?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Has anything like this ever happened to you?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What would you do to solve a problem like this?</a:t>
            </a:r>
          </a:p>
          <a:p>
            <a:pPr>
              <a:buNone/>
            </a:pPr>
            <a:endParaRPr lang="en-US" sz="800" dirty="0" smtClean="0"/>
          </a:p>
        </p:txBody>
      </p:sp>
      <p:pic>
        <p:nvPicPr>
          <p:cNvPr id="25605" name="Picture 5" descr="http://t1.gstatic.com/images?q=tbn:ANd9GcRfbZrPH1I6MH6bot_-o2PgvG-EiBQXfvIBbtwgYF9K4wQPYu2tng:images.barnesandnoble.com/images/25420000/2542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181600"/>
            <a:ext cx="19155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Think Aloud As You Read </a:t>
            </a:r>
            <a:r>
              <a:rPr lang="en-US" smtClean="0">
                <a:solidFill>
                  <a:srgbClr val="FF0000"/>
                </a:solidFill>
              </a:rPr>
              <a:t>Nonfiction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48600" cy="50292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Before reading, talk about what you and your child already know about the topic.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Take the time to look at the pictures, maps, graphs, read the captions and headings.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Stop and retell the facts you learn or find interesting.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Find ways for your child to share what he/she learns from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ars book benchmark.jpg                                       00071E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4538663" cy="75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mment 3"/>
          <p:cNvSpPr>
            <a:spLocks noChangeArrowheads="1"/>
          </p:cNvSpPr>
          <p:nvPr/>
        </p:nvSpPr>
        <p:spPr bwMode="auto">
          <a:xfrm>
            <a:off x="1676400" y="0"/>
            <a:ext cx="1828800" cy="1816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Slow down, act it out, use a benchmark, connect to what you already know. </a:t>
            </a:r>
            <a:endParaRPr lang="en-US" sz="1800">
              <a:solidFill>
                <a:srgbClr val="000000"/>
              </a:solidFill>
              <a:latin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lick page.jpg                                                 00032D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574992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mment 3"/>
          <p:cNvSpPr>
            <a:spLocks noChangeArrowheads="1"/>
          </p:cNvSpPr>
          <p:nvPr/>
        </p:nvSpPr>
        <p:spPr bwMode="auto">
          <a:xfrm>
            <a:off x="15875" y="15875"/>
            <a:ext cx="1828800" cy="2959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Use the headings to wonder and predict what you will learn as you read each section.  This sets a purpose for reading.</a:t>
            </a:r>
            <a:endParaRPr lang="en-US" sz="1800">
              <a:solidFill>
                <a:srgbClr val="000000"/>
              </a:solidFill>
              <a:latin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Tips for Parents: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Be patient. It takes time to cultivate the art of listening.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Read picture books.  Include nonfiction, (inc. biography) classics, nursery rhymes and poetry.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Choose books about topics your child finds interesting.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Be comfortable.  Take your time.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Ham it up- change your voice, slow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		down at important parts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5880100"/>
            <a:ext cx="1320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Final Thoughts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It is possible for young readers to read smoothly, quickly, and not comprehend a word.  </a:t>
            </a:r>
            <a:r>
              <a:rPr lang="en-US" sz="2800" dirty="0" smtClean="0">
                <a:solidFill>
                  <a:srgbClr val="FF0000"/>
                </a:solidFill>
              </a:rPr>
              <a:t>Reading aloud to children allows you to model the important focus 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meaning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4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Readers need to feel competent, trusted, part of the “Literacy Club.”  </a:t>
            </a:r>
            <a:r>
              <a:rPr lang="en-US" sz="2800" dirty="0" smtClean="0">
                <a:solidFill>
                  <a:srgbClr val="FF0000"/>
                </a:solidFill>
              </a:rPr>
              <a:t>Talk with your child about books. Avoid quizzing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It is important to </a:t>
            </a:r>
            <a:r>
              <a:rPr lang="en-US" sz="2800" dirty="0" smtClean="0">
                <a:solidFill>
                  <a:srgbClr val="FF0000"/>
                </a:solidFill>
              </a:rPr>
              <a:t>limit screen time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Reading to your child develops </a:t>
            </a:r>
            <a:r>
              <a:rPr lang="en-US" sz="2800" b="1" dirty="0" smtClean="0">
                <a:solidFill>
                  <a:srgbClr val="FF0000"/>
                </a:solidFill>
              </a:rPr>
              <a:t>their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reading skills. </a:t>
            </a:r>
          </a:p>
        </p:txBody>
      </p:sp>
      <p:pic>
        <p:nvPicPr>
          <p:cNvPr id="32773" name="Picture 5" descr="http://t1.gstatic.com/images?q=tbn:ANd9GcSLC-zRfblAmM01gz1tGVYUAlIaoTfrALHeICqaRmUsE-cQRIl6RA:www.buzzle.com/img/articleImages/307385-18214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86200"/>
            <a:ext cx="1607344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“You may have tangible wealth untold:</a:t>
            </a:r>
          </a:p>
          <a:p>
            <a:pPr>
              <a:spcBef>
                <a:spcPct val="50000"/>
              </a:spcBef>
            </a:pPr>
            <a:r>
              <a:rPr lang="en-US" sz="3600"/>
              <a:t>Caskets of jewels and coffers of gold.</a:t>
            </a:r>
          </a:p>
          <a:p>
            <a:pPr>
              <a:spcBef>
                <a:spcPct val="50000"/>
              </a:spcBef>
            </a:pPr>
            <a:r>
              <a:rPr lang="en-US" sz="3600"/>
              <a:t>Richer than I you can never be---</a:t>
            </a:r>
          </a:p>
          <a:p>
            <a:pPr>
              <a:spcBef>
                <a:spcPct val="50000"/>
              </a:spcBef>
            </a:pPr>
            <a:r>
              <a:rPr lang="en-US" sz="3600"/>
              <a:t>I had a mother who read to me.”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 algn="r">
              <a:spcBef>
                <a:spcPct val="50000"/>
              </a:spcBef>
            </a:pPr>
            <a:r>
              <a:rPr lang="en-US"/>
              <a:t> “The Reading Mother” </a:t>
            </a:r>
          </a:p>
          <a:p>
            <a:pPr algn="r">
              <a:spcBef>
                <a:spcPct val="50000"/>
              </a:spcBef>
            </a:pPr>
            <a:r>
              <a:rPr lang="en-US"/>
              <a:t>by Strickland Gillilan </a:t>
            </a:r>
          </a:p>
          <a:p>
            <a:pPr algn="r">
              <a:spcBef>
                <a:spcPct val="50000"/>
              </a:spcBef>
            </a:pPr>
            <a:r>
              <a:rPr lang="en-US" i="1"/>
              <a:t>from</a:t>
            </a:r>
            <a:r>
              <a:rPr lang="en-US"/>
              <a:t> the </a:t>
            </a:r>
            <a:r>
              <a:rPr lang="en-US" u="sng"/>
              <a:t>Best Loved Poems </a:t>
            </a:r>
          </a:p>
          <a:p>
            <a:pPr algn="r">
              <a:spcBef>
                <a:spcPct val="50000"/>
              </a:spcBef>
            </a:pPr>
            <a:r>
              <a:rPr lang="en-US" u="sng"/>
              <a:t>of the American People, 1936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1193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990600" y="1143000"/>
            <a:ext cx="7848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</a:rPr>
              <a:t>The single most important activity for building the knowledge required for eventual success in reading is…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1219200" y="4648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Reading Aloud to Children.</a:t>
            </a:r>
          </a:p>
        </p:txBody>
      </p:sp>
      <p:sp>
        <p:nvSpPr>
          <p:cNvPr id="9220" name="Comment 1028"/>
          <p:cNvSpPr>
            <a:spLocks noChangeArrowheads="1"/>
          </p:cNvSpPr>
          <p:nvPr/>
        </p:nvSpPr>
        <p:spPr bwMode="auto">
          <a:xfrm>
            <a:off x="7010400" y="5867400"/>
            <a:ext cx="1905000" cy="673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/>
              </a:rPr>
              <a:t>from </a:t>
            </a:r>
            <a:r>
              <a:rPr lang="en-US" sz="1800" u="sng">
                <a:solidFill>
                  <a:srgbClr val="000000"/>
                </a:solidFill>
                <a:latin typeface="Geneva"/>
              </a:rPr>
              <a:t>A Nation At Risk,</a:t>
            </a:r>
            <a:r>
              <a:rPr lang="en-US" sz="1800">
                <a:solidFill>
                  <a:srgbClr val="000000"/>
                </a:solidFill>
                <a:latin typeface="Geneva"/>
              </a:rPr>
              <a:t> 1983</a:t>
            </a:r>
          </a:p>
        </p:txBody>
      </p:sp>
      <p:pic>
        <p:nvPicPr>
          <p:cNvPr id="16390" name="Picture 6" descr="http://t3.gstatic.com/images?q=tbn:ANd9GcSQ740xQ2BH-COiNE1K8TAyw6Gr6_tOj6aOuxha0VmJBHyCU4qFdg:www.eduguide.org/education/article_images/istock_emergentdesigns-1-father-reading-with-daughter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628775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Children Who Are Read to…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Develop a strong sense of story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Are used to </a:t>
            </a:r>
            <a:r>
              <a:rPr lang="en-US" b="1" u="sng" dirty="0" smtClean="0"/>
              <a:t>thinking</a:t>
            </a:r>
            <a:r>
              <a:rPr lang="en-US" dirty="0" smtClean="0"/>
              <a:t> along with text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Create mental pictures more readily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Have longer attention spans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Develop the habits of readers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419600"/>
            <a:ext cx="1016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Power of Reading Aloud to Your Children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Promotes a love of reading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Develops listening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Increases background knowledge and vocabulary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Provides opportunity to model reading comprehension strategies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320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len Keller.jpg                                               00071E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482263" cy="77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mment 3"/>
          <p:cNvSpPr>
            <a:spLocks noChangeArrowheads="1"/>
          </p:cNvSpPr>
          <p:nvPr/>
        </p:nvSpPr>
        <p:spPr bwMode="auto">
          <a:xfrm>
            <a:off x="7467600" y="1295400"/>
            <a:ext cx="1676400" cy="210185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Reading biography builds background knowledge and cultural literacy</a:t>
            </a:r>
            <a:r>
              <a:rPr lang="en-US" sz="1800">
                <a:solidFill>
                  <a:srgbClr val="000000"/>
                </a:solidFill>
                <a:latin typeface="Genev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6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	“</a:t>
            </a:r>
            <a:r>
              <a:rPr lang="en-US" sz="3200"/>
              <a:t>When we read, we carry on an internal conversation.  We debate the evidence and evaluate what we’re reading.  We determine if it makes sense with what we already know. </a:t>
            </a:r>
          </a:p>
          <a:p>
            <a:endParaRPr lang="en-US" sz="3200"/>
          </a:p>
          <a:p>
            <a:r>
              <a:rPr lang="en-US" sz="3200"/>
              <a:t>	For children to read with understanding, they must develop these habits of mind.”</a:t>
            </a:r>
          </a:p>
          <a:p>
            <a:endParaRPr lang="en-US" sz="3200"/>
          </a:p>
          <a:p>
            <a:pPr algn="r"/>
            <a:r>
              <a:rPr lang="en-US" sz="3200"/>
              <a:t>Richard Allington</a:t>
            </a:r>
          </a:p>
          <a:p>
            <a:pPr algn="r"/>
            <a:r>
              <a:rPr lang="en-US" sz="1600"/>
              <a:t>Reading Researcher</a:t>
            </a:r>
            <a:endParaRPr lang="en-US" sz="3200"/>
          </a:p>
        </p:txBody>
      </p:sp>
      <p:pic>
        <p:nvPicPr>
          <p:cNvPr id="21507" name="Picture 6" descr="http://tbn1.google.com/images?q=tbn:SzOFiz95MefBJM:http://images.inmagine.com/img/bananastock/bs123/fvl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4648200"/>
            <a:ext cx="1763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Reading Comprehension Strategies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876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Monitor understanding </a:t>
            </a:r>
            <a:r>
              <a:rPr lang="en-US" sz="2800" i="1" dirty="0" smtClean="0"/>
              <a:t>(Huh? Do I understand this?  What’s going on?)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Use </a:t>
            </a:r>
            <a:r>
              <a:rPr lang="en-US" sz="2800" dirty="0" smtClean="0">
                <a:solidFill>
                  <a:srgbClr val="FF0000"/>
                </a:solidFill>
              </a:rPr>
              <a:t>fix up</a:t>
            </a:r>
            <a:r>
              <a:rPr lang="en-US" sz="2800" dirty="0" smtClean="0"/>
              <a:t> strategies </a:t>
            </a:r>
            <a:r>
              <a:rPr lang="en-US" sz="2800" i="1" dirty="0" smtClean="0"/>
              <a:t>(reread, read slower, read in chunks, read aloud)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Visualize</a:t>
            </a:r>
            <a:r>
              <a:rPr lang="en-US" sz="2800" dirty="0" smtClean="0"/>
              <a:t> (or use a picture, diagram) “I can picture this in my mind…”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endParaRPr lang="en-US" sz="9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Make connections</a:t>
            </a:r>
            <a:r>
              <a:rPr lang="en-US" sz="2800" dirty="0" smtClean="0"/>
              <a:t>, use benchmarks </a:t>
            </a:r>
            <a:r>
              <a:rPr lang="en-US" sz="2800" i="1" dirty="0" smtClean="0"/>
              <a:t>(This is like the time when…Dad is 6 feet tall…)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924800" cy="5486400"/>
          </a:xfr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Ask a question, wonder something </a:t>
            </a:r>
            <a:r>
              <a:rPr lang="en-US" sz="2800" i="1" dirty="0" smtClean="0"/>
              <a:t>(“Why is she doing that?” “What is the author trying to tell me?” “Who is that character?”)</a:t>
            </a:r>
            <a:endParaRPr lang="en-US" sz="28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16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Draw a conclusion, make an inference, predict </a:t>
            </a:r>
            <a:r>
              <a:rPr lang="en-US" sz="2800" i="1" dirty="0" smtClean="0"/>
              <a:t>(“That must mean…” “What he </a:t>
            </a:r>
            <a:r>
              <a:rPr lang="en-US" sz="2800" i="1" smtClean="0"/>
              <a:t>did made </a:t>
            </a:r>
            <a:r>
              <a:rPr lang="en-US" sz="2800" i="1" dirty="0" smtClean="0"/>
              <a:t>me think he’s…”  “I think the next thing that will happen is…”)</a:t>
            </a:r>
            <a:endParaRPr lang="en-US" sz="2800" dirty="0" smtClean="0"/>
          </a:p>
          <a:p>
            <a:pPr fontAlgn="auto">
              <a:lnSpc>
                <a:spcPct val="1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Retell/paraphrase</a:t>
            </a:r>
          </a:p>
          <a:p>
            <a:pPr fontAlgn="auto">
              <a:lnSpc>
                <a:spcPct val="1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Focus on new vocabulary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Model “The Reader’s Job”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At the beginning of a book:</a:t>
            </a:r>
          </a:p>
          <a:p>
            <a:pPr>
              <a:buFontTx/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Note the names of the author and illustrator.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Look at the cover and read the book blurb.  Tell your child what you think the book’s going to be about.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Figure out who’s telling the story (narrator) and where and when it takes place. (setting)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Identify the main characters.</a:t>
            </a:r>
          </a:p>
        </p:txBody>
      </p:sp>
    </p:spTree>
    <p:extLst>
      <p:ext uri="{BB962C8B-B14F-4D97-AF65-F5344CB8AC3E}">
        <p14:creationId xmlns:p14="http://schemas.microsoft.com/office/powerpoint/2010/main" val="494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592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Franklin Gothic Book</vt:lpstr>
      <vt:lpstr>Franklin Gothic Medium</vt:lpstr>
      <vt:lpstr>Geneva</vt:lpstr>
      <vt:lpstr>Times</vt:lpstr>
      <vt:lpstr>Wingdings</vt:lpstr>
      <vt:lpstr>Wingdings 2</vt:lpstr>
      <vt:lpstr>Trek</vt:lpstr>
      <vt:lpstr>PowerPoint Presentation</vt:lpstr>
      <vt:lpstr>PowerPoint Presentation</vt:lpstr>
      <vt:lpstr>Children Who Are Read to…</vt:lpstr>
      <vt:lpstr>The Power of Reading Aloud to Your Children</vt:lpstr>
      <vt:lpstr>PowerPoint Presentation</vt:lpstr>
      <vt:lpstr>PowerPoint Presentation</vt:lpstr>
      <vt:lpstr>Reading Comprehension Strategies</vt:lpstr>
      <vt:lpstr>PowerPoint Presentation</vt:lpstr>
      <vt:lpstr>Model “The Reader’s Job”</vt:lpstr>
      <vt:lpstr>Think Aloud As You Read Fiction</vt:lpstr>
      <vt:lpstr>Teach your child to think critically:</vt:lpstr>
      <vt:lpstr>Think Aloud As You Read Nonfiction</vt:lpstr>
      <vt:lpstr>PowerPoint Presentation</vt:lpstr>
      <vt:lpstr>PowerPoint Presentation</vt:lpstr>
      <vt:lpstr>Tips for Parents:</vt:lpstr>
      <vt:lpstr>Final Thoughts</vt:lpstr>
      <vt:lpstr>PowerPoint Presentation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x</dc:creator>
  <cp:lastModifiedBy>Herschlein, Lynn</cp:lastModifiedBy>
  <cp:revision>76</cp:revision>
  <dcterms:created xsi:type="dcterms:W3CDTF">2006-10-22T21:32:51Z</dcterms:created>
  <dcterms:modified xsi:type="dcterms:W3CDTF">2017-04-21T13:22:15Z</dcterms:modified>
</cp:coreProperties>
</file>